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ppt" ContentType="application/vnd.ms-powerpoint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Default Extension="vml" ContentType="application/vnd.openxmlformats-officedocument.vmlDrawing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1" r:id="rId2"/>
    <p:sldId id="262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C2F1D-1F1A-455E-9C7D-7872E633EA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1.ppt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D6A2B-E88B-43CA-BCBF-558741E10A4D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224259" name="Rectangle 2"/>
          <p:cNvSpPr>
            <a:spLocks noChangeArrowheads="1"/>
          </p:cNvSpPr>
          <p:nvPr/>
        </p:nvSpPr>
        <p:spPr bwMode="auto">
          <a:xfrm>
            <a:off x="762000" y="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企業</a:t>
            </a:r>
            <a:r>
              <a:rPr lang="en-US" altLang="zh-TW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e</a:t>
            </a:r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化的關鍵：</a:t>
            </a:r>
            <a:r>
              <a:rPr lang="en-US" altLang="zh-TW" sz="3600" b="1">
                <a:solidFill>
                  <a:srgbClr val="FFFF00"/>
                </a:solidFill>
                <a:ea typeface="標楷體" pitchFamily="65" charset="-120"/>
              </a:rPr>
              <a:t>SISP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3505200" y="990600"/>
            <a:ext cx="2432050" cy="4495800"/>
            <a:chOff x="2208" y="624"/>
            <a:chExt cx="1532" cy="2832"/>
          </a:xfrm>
        </p:grpSpPr>
        <p:sp>
          <p:nvSpPr>
            <p:cNvPr id="224300" name="Text Box 5"/>
            <p:cNvSpPr txBox="1">
              <a:spLocks noChangeArrowheads="1"/>
            </p:cNvSpPr>
            <p:nvPr/>
          </p:nvSpPr>
          <p:spPr bwMode="auto">
            <a:xfrm>
              <a:off x="2208" y="624"/>
              <a:ext cx="153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b="1" u="sng">
                  <a:latin typeface="Times New Roman" pitchFamily="18" charset="0"/>
                  <a:ea typeface="標楷體" pitchFamily="65" charset="-120"/>
                </a:rPr>
                <a:t>Appraisal of IS/IT as it</a:t>
              </a:r>
            </a:p>
            <a:p>
              <a:r>
                <a:rPr lang="en-US" altLang="zh-TW" b="1" u="sng">
                  <a:latin typeface="Times New Roman" pitchFamily="18" charset="0"/>
                  <a:ea typeface="標楷體" pitchFamily="65" charset="-120"/>
                </a:rPr>
                <a:t>relates to the business</a:t>
              </a:r>
              <a:r>
                <a:rPr lang="en-US" altLang="zh-TW" b="1">
                  <a:latin typeface="Times New Roman" pitchFamily="18" charset="0"/>
                  <a:ea typeface="標楷體" pitchFamily="65" charset="-120"/>
                </a:rPr>
                <a:t> </a:t>
              </a:r>
            </a:p>
          </p:txBody>
        </p:sp>
        <p:sp>
          <p:nvSpPr>
            <p:cNvPr id="224301" name="Rectangle 7"/>
            <p:cNvSpPr>
              <a:spLocks noChangeArrowheads="1"/>
            </p:cNvSpPr>
            <p:nvPr/>
          </p:nvSpPr>
          <p:spPr bwMode="auto">
            <a:xfrm>
              <a:off x="2352" y="1104"/>
              <a:ext cx="1056" cy="384"/>
            </a:xfrm>
            <a:prstGeom prst="rect">
              <a:avLst/>
            </a:prstGeom>
            <a:solidFill>
              <a:srgbClr val="33CC33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Understand the industry</a:t>
              </a:r>
            </a:p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structure and business</a:t>
              </a:r>
            </a:p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position (inc. SWOT)</a:t>
              </a:r>
            </a:p>
          </p:txBody>
        </p:sp>
        <p:sp>
          <p:nvSpPr>
            <p:cNvPr id="224302" name="Rectangle 8"/>
            <p:cNvSpPr>
              <a:spLocks noChangeArrowheads="1"/>
            </p:cNvSpPr>
            <p:nvPr/>
          </p:nvSpPr>
          <p:spPr bwMode="auto">
            <a:xfrm>
              <a:off x="2352" y="1680"/>
              <a:ext cx="1104" cy="336"/>
            </a:xfrm>
            <a:prstGeom prst="rect">
              <a:avLst/>
            </a:prstGeom>
            <a:solidFill>
              <a:srgbClr val="33CC33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Analyse the external value</a:t>
              </a:r>
            </a:p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chain and information </a:t>
              </a:r>
            </a:p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flow implications</a:t>
              </a:r>
            </a:p>
          </p:txBody>
        </p:sp>
        <p:sp>
          <p:nvSpPr>
            <p:cNvPr id="224303" name="Rectangle 9"/>
            <p:cNvSpPr>
              <a:spLocks noChangeArrowheads="1"/>
            </p:cNvSpPr>
            <p:nvPr/>
          </p:nvSpPr>
          <p:spPr bwMode="auto">
            <a:xfrm>
              <a:off x="2352" y="2208"/>
              <a:ext cx="1104" cy="336"/>
            </a:xfrm>
            <a:prstGeom prst="rect">
              <a:avLst/>
            </a:prstGeom>
            <a:solidFill>
              <a:srgbClr val="33CC33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Analyse the internal value</a:t>
              </a:r>
            </a:p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chain and information</a:t>
              </a:r>
            </a:p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relationships</a:t>
              </a:r>
            </a:p>
          </p:txBody>
        </p:sp>
        <p:sp>
          <p:nvSpPr>
            <p:cNvPr id="224304" name="Rectangle 10"/>
            <p:cNvSpPr>
              <a:spLocks noChangeArrowheads="1"/>
            </p:cNvSpPr>
            <p:nvPr/>
          </p:nvSpPr>
          <p:spPr bwMode="auto">
            <a:xfrm>
              <a:off x="2352" y="2688"/>
              <a:ext cx="1104" cy="336"/>
            </a:xfrm>
            <a:prstGeom prst="rect">
              <a:avLst/>
            </a:prstGeom>
            <a:solidFill>
              <a:srgbClr val="33CC33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Assess the business</a:t>
              </a:r>
            </a:p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contribution of existing</a:t>
              </a:r>
            </a:p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systems (SWOT)</a:t>
              </a:r>
            </a:p>
          </p:txBody>
        </p:sp>
        <p:sp>
          <p:nvSpPr>
            <p:cNvPr id="224305" name="Rectangle 11"/>
            <p:cNvSpPr>
              <a:spLocks noChangeArrowheads="1"/>
            </p:cNvSpPr>
            <p:nvPr/>
          </p:nvSpPr>
          <p:spPr bwMode="auto">
            <a:xfrm>
              <a:off x="2736" y="3168"/>
              <a:ext cx="624" cy="288"/>
            </a:xfrm>
            <a:prstGeom prst="rect">
              <a:avLst/>
            </a:prstGeom>
            <a:solidFill>
              <a:srgbClr val="33CC33"/>
            </a:solidFill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r>
                <a:rPr lang="en-US" altLang="zh-TW" sz="12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Existing</a:t>
              </a:r>
            </a:p>
          </p:txBody>
        </p:sp>
        <p:sp>
          <p:nvSpPr>
            <p:cNvPr id="224306" name="Line 34"/>
            <p:cNvSpPr>
              <a:spLocks noChangeShapeType="1"/>
            </p:cNvSpPr>
            <p:nvPr/>
          </p:nvSpPr>
          <p:spPr bwMode="auto">
            <a:xfrm>
              <a:off x="2880" y="1488"/>
              <a:ext cx="0" cy="19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4307" name="Line 35"/>
            <p:cNvSpPr>
              <a:spLocks noChangeShapeType="1"/>
            </p:cNvSpPr>
            <p:nvPr/>
          </p:nvSpPr>
          <p:spPr bwMode="auto">
            <a:xfrm>
              <a:off x="2880" y="2016"/>
              <a:ext cx="0" cy="19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4308" name="Line 36"/>
            <p:cNvSpPr>
              <a:spLocks noChangeShapeType="1"/>
            </p:cNvSpPr>
            <p:nvPr/>
          </p:nvSpPr>
          <p:spPr bwMode="auto">
            <a:xfrm>
              <a:off x="2880" y="2544"/>
              <a:ext cx="0" cy="14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4309" name="Line 37"/>
            <p:cNvSpPr>
              <a:spLocks noChangeShapeType="1"/>
            </p:cNvSpPr>
            <p:nvPr/>
          </p:nvSpPr>
          <p:spPr bwMode="auto">
            <a:xfrm>
              <a:off x="2880" y="3024"/>
              <a:ext cx="0" cy="14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304800" y="990600"/>
            <a:ext cx="4724400" cy="4876800"/>
            <a:chOff x="192" y="624"/>
            <a:chExt cx="2976" cy="3072"/>
          </a:xfrm>
        </p:grpSpPr>
        <p:sp>
          <p:nvSpPr>
            <p:cNvPr id="224282" name="Line 22"/>
            <p:cNvSpPr>
              <a:spLocks noChangeShapeType="1"/>
            </p:cNvSpPr>
            <p:nvPr/>
          </p:nvSpPr>
          <p:spPr bwMode="auto">
            <a:xfrm>
              <a:off x="1056" y="1200"/>
              <a:ext cx="0" cy="144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4283" name="Line 26"/>
            <p:cNvSpPr>
              <a:spLocks noChangeShapeType="1"/>
            </p:cNvSpPr>
            <p:nvPr/>
          </p:nvSpPr>
          <p:spPr bwMode="auto">
            <a:xfrm>
              <a:off x="1104" y="3552"/>
              <a:ext cx="0" cy="14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4" name="Group 48"/>
            <p:cNvGrpSpPr>
              <a:grpSpLocks/>
            </p:cNvGrpSpPr>
            <p:nvPr/>
          </p:nvGrpSpPr>
          <p:grpSpPr bwMode="auto">
            <a:xfrm>
              <a:off x="192" y="624"/>
              <a:ext cx="2976" cy="3072"/>
              <a:chOff x="192" y="624"/>
              <a:chExt cx="2976" cy="3072"/>
            </a:xfrm>
          </p:grpSpPr>
          <p:sp>
            <p:nvSpPr>
              <p:cNvPr id="224285" name="Text Box 4"/>
              <p:cNvSpPr txBox="1">
                <a:spLocks noChangeArrowheads="1"/>
              </p:cNvSpPr>
              <p:nvPr/>
            </p:nvSpPr>
            <p:spPr bwMode="auto">
              <a:xfrm>
                <a:off x="192" y="624"/>
                <a:ext cx="2056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b="1" u="sng">
                    <a:latin typeface="Times New Roman" pitchFamily="18" charset="0"/>
                    <a:ea typeface="標楷體" pitchFamily="65" charset="-120"/>
                  </a:rPr>
                  <a:t>Assessing the need for</a:t>
                </a:r>
              </a:p>
              <a:p>
                <a:r>
                  <a:rPr lang="en-US" altLang="zh-TW" b="1" u="sng">
                    <a:latin typeface="Times New Roman" pitchFamily="18" charset="0"/>
                    <a:ea typeface="標楷體" pitchFamily="65" charset="-120"/>
                  </a:rPr>
                  <a:t>Immediate investments(1-2yrs)</a:t>
                </a:r>
              </a:p>
              <a:p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(short/medium term-analytical)</a:t>
                </a:r>
              </a:p>
            </p:txBody>
          </p:sp>
          <p:sp>
            <p:nvSpPr>
              <p:cNvPr id="224286" name="Rectangle 12"/>
              <p:cNvSpPr>
                <a:spLocks noChangeArrowheads="1"/>
              </p:cNvSpPr>
              <p:nvPr/>
            </p:nvSpPr>
            <p:spPr bwMode="auto">
              <a:xfrm>
                <a:off x="2544" y="3312"/>
                <a:ext cx="624" cy="288"/>
              </a:xfrm>
              <a:prstGeom prst="rect">
                <a:avLst/>
              </a:prstGeom>
              <a:solidFill>
                <a:srgbClr val="6600CC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r>
                  <a:rPr lang="en-US" altLang="zh-TW" sz="12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Required</a:t>
                </a:r>
              </a:p>
            </p:txBody>
          </p:sp>
          <p:sp>
            <p:nvSpPr>
              <p:cNvPr id="224287" name="Rectangle 14"/>
              <p:cNvSpPr>
                <a:spLocks noChangeArrowheads="1"/>
              </p:cNvSpPr>
              <p:nvPr/>
            </p:nvSpPr>
            <p:spPr bwMode="auto">
              <a:xfrm>
                <a:off x="288" y="1344"/>
                <a:ext cx="1488" cy="384"/>
              </a:xfrm>
              <a:prstGeom prst="rect">
                <a:avLst/>
              </a:prstGeom>
              <a:solidFill>
                <a:srgbClr val="6600CC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Interpret business</a:t>
                </a:r>
              </a:p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Objectives and</a:t>
                </a:r>
              </a:p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strategy</a:t>
                </a:r>
              </a:p>
            </p:txBody>
          </p:sp>
          <p:sp>
            <p:nvSpPr>
              <p:cNvPr id="224288" name="Rectangle 15"/>
              <p:cNvSpPr>
                <a:spLocks noChangeArrowheads="1"/>
              </p:cNvSpPr>
              <p:nvPr/>
            </p:nvSpPr>
            <p:spPr bwMode="auto">
              <a:xfrm>
                <a:off x="288" y="1920"/>
                <a:ext cx="1536" cy="384"/>
              </a:xfrm>
              <a:prstGeom prst="rect">
                <a:avLst/>
              </a:prstGeom>
              <a:solidFill>
                <a:srgbClr val="6600CC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Determine CSF for the</a:t>
                </a:r>
              </a:p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company and its</a:t>
                </a:r>
              </a:p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competitors etc.</a:t>
                </a:r>
              </a:p>
            </p:txBody>
          </p:sp>
          <p:sp>
            <p:nvSpPr>
              <p:cNvPr id="224289" name="Rectangle 16"/>
              <p:cNvSpPr>
                <a:spLocks noChangeArrowheads="1"/>
              </p:cNvSpPr>
              <p:nvPr/>
            </p:nvSpPr>
            <p:spPr bwMode="auto">
              <a:xfrm>
                <a:off x="240" y="2544"/>
                <a:ext cx="1584" cy="384"/>
              </a:xfrm>
              <a:prstGeom prst="rect">
                <a:avLst/>
              </a:prstGeom>
              <a:solidFill>
                <a:srgbClr val="6600CC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Identify critical</a:t>
                </a:r>
              </a:p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Business processes</a:t>
                </a:r>
              </a:p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And activities</a:t>
                </a:r>
              </a:p>
            </p:txBody>
          </p:sp>
          <p:sp>
            <p:nvSpPr>
              <p:cNvPr id="224290" name="Rectangle 17"/>
              <p:cNvSpPr>
                <a:spLocks noChangeArrowheads="1"/>
              </p:cNvSpPr>
              <p:nvPr/>
            </p:nvSpPr>
            <p:spPr bwMode="auto">
              <a:xfrm>
                <a:off x="288" y="3168"/>
                <a:ext cx="1536" cy="384"/>
              </a:xfrm>
              <a:prstGeom prst="rect">
                <a:avLst/>
              </a:prstGeom>
              <a:solidFill>
                <a:srgbClr val="6600CC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Determine short-term</a:t>
                </a:r>
              </a:p>
              <a:p>
                <a:r>
                  <a:rPr lang="en-US" altLang="zh-TW" sz="1400" b="1">
                    <a:solidFill>
                      <a:schemeClr val="accent2"/>
                    </a:solidFill>
                    <a:latin typeface="Times New Roman" pitchFamily="18" charset="0"/>
                    <a:ea typeface="標楷體" pitchFamily="65" charset="-120"/>
                  </a:rPr>
                  <a:t>Focus for investments</a:t>
                </a:r>
              </a:p>
            </p:txBody>
          </p:sp>
          <p:sp>
            <p:nvSpPr>
              <p:cNvPr id="224291" name="Line 21"/>
              <p:cNvSpPr>
                <a:spLocks noChangeShapeType="1"/>
              </p:cNvSpPr>
              <p:nvPr/>
            </p:nvSpPr>
            <p:spPr bwMode="auto">
              <a:xfrm flipH="1">
                <a:off x="1056" y="1200"/>
                <a:ext cx="1296" cy="0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92" name="Line 23"/>
              <p:cNvSpPr>
                <a:spLocks noChangeShapeType="1"/>
              </p:cNvSpPr>
              <p:nvPr/>
            </p:nvSpPr>
            <p:spPr bwMode="auto">
              <a:xfrm>
                <a:off x="1056" y="1728"/>
                <a:ext cx="0" cy="192"/>
              </a:xfrm>
              <a:prstGeom prst="line">
                <a:avLst/>
              </a:prstGeom>
              <a:noFill/>
              <a:ln w="19050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93" name="Line 24"/>
              <p:cNvSpPr>
                <a:spLocks noChangeShapeType="1"/>
              </p:cNvSpPr>
              <p:nvPr/>
            </p:nvSpPr>
            <p:spPr bwMode="auto">
              <a:xfrm>
                <a:off x="1056" y="2304"/>
                <a:ext cx="0" cy="24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94" name="Line 25"/>
              <p:cNvSpPr>
                <a:spLocks noChangeShapeType="1"/>
              </p:cNvSpPr>
              <p:nvPr/>
            </p:nvSpPr>
            <p:spPr bwMode="auto">
              <a:xfrm>
                <a:off x="1104" y="2928"/>
                <a:ext cx="0" cy="24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95" name="Line 27"/>
              <p:cNvSpPr>
                <a:spLocks noChangeShapeType="1"/>
              </p:cNvSpPr>
              <p:nvPr/>
            </p:nvSpPr>
            <p:spPr bwMode="auto">
              <a:xfrm flipV="1">
                <a:off x="1104" y="3408"/>
                <a:ext cx="1440" cy="28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96" name="Line 38"/>
              <p:cNvSpPr>
                <a:spLocks noChangeShapeType="1"/>
              </p:cNvSpPr>
              <p:nvPr/>
            </p:nvSpPr>
            <p:spPr bwMode="auto">
              <a:xfrm>
                <a:off x="1776" y="1536"/>
                <a:ext cx="1104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97" name="Line 40"/>
              <p:cNvSpPr>
                <a:spLocks noChangeShapeType="1"/>
              </p:cNvSpPr>
              <p:nvPr/>
            </p:nvSpPr>
            <p:spPr bwMode="auto">
              <a:xfrm>
                <a:off x="1824" y="2112"/>
                <a:ext cx="105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98" name="Line 42"/>
              <p:cNvSpPr>
                <a:spLocks noChangeShapeType="1"/>
              </p:cNvSpPr>
              <p:nvPr/>
            </p:nvSpPr>
            <p:spPr bwMode="auto">
              <a:xfrm>
                <a:off x="1824" y="2592"/>
                <a:ext cx="105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99" name="Line 44"/>
              <p:cNvSpPr>
                <a:spLocks noChangeShapeType="1"/>
              </p:cNvSpPr>
              <p:nvPr/>
            </p:nvSpPr>
            <p:spPr bwMode="auto">
              <a:xfrm flipV="1">
                <a:off x="1824" y="2976"/>
                <a:ext cx="528" cy="24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3657600" y="990600"/>
            <a:ext cx="5187950" cy="5257800"/>
            <a:chOff x="2304" y="624"/>
            <a:chExt cx="3268" cy="3312"/>
          </a:xfrm>
        </p:grpSpPr>
        <p:sp>
          <p:nvSpPr>
            <p:cNvPr id="224265" name="Line 30"/>
            <p:cNvSpPr>
              <a:spLocks noChangeShapeType="1"/>
            </p:cNvSpPr>
            <p:nvPr/>
          </p:nvSpPr>
          <p:spPr bwMode="auto">
            <a:xfrm>
              <a:off x="4656" y="1776"/>
              <a:ext cx="0" cy="14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4266" name="Line 46"/>
            <p:cNvSpPr>
              <a:spLocks noChangeShapeType="1"/>
            </p:cNvSpPr>
            <p:nvPr/>
          </p:nvSpPr>
          <p:spPr bwMode="auto">
            <a:xfrm>
              <a:off x="2544" y="3888"/>
              <a:ext cx="0" cy="48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6" name="Group 49"/>
            <p:cNvGrpSpPr>
              <a:grpSpLocks/>
            </p:cNvGrpSpPr>
            <p:nvPr/>
          </p:nvGrpSpPr>
          <p:grpSpPr bwMode="auto">
            <a:xfrm>
              <a:off x="2304" y="624"/>
              <a:ext cx="3268" cy="3216"/>
              <a:chOff x="2304" y="624"/>
              <a:chExt cx="3268" cy="3216"/>
            </a:xfrm>
          </p:grpSpPr>
          <p:sp>
            <p:nvSpPr>
              <p:cNvPr id="224268" name="Text Box 6"/>
              <p:cNvSpPr txBox="1">
                <a:spLocks noChangeArrowheads="1"/>
              </p:cNvSpPr>
              <p:nvPr/>
            </p:nvSpPr>
            <p:spPr bwMode="auto">
              <a:xfrm>
                <a:off x="3792" y="624"/>
                <a:ext cx="1780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b="1" u="sng">
                    <a:latin typeface="Times New Roman" pitchFamily="18" charset="0"/>
                    <a:ea typeface="標楷體" pitchFamily="65" charset="-120"/>
                  </a:rPr>
                  <a:t>Identifying potential</a:t>
                </a:r>
              </a:p>
              <a:p>
                <a:r>
                  <a:rPr lang="en-US" altLang="zh-TW" b="1" u="sng">
                    <a:latin typeface="Times New Roman" pitchFamily="18" charset="0"/>
                    <a:ea typeface="標楷體" pitchFamily="65" charset="-120"/>
                  </a:rPr>
                  <a:t>future investments (1-5yrs)</a:t>
                </a:r>
              </a:p>
              <a:p>
                <a:r>
                  <a:rPr lang="en-US" altLang="zh-TW" b="1">
                    <a:latin typeface="Times New Roman" pitchFamily="18" charset="0"/>
                    <a:ea typeface="標楷體" pitchFamily="65" charset="-120"/>
                  </a:rPr>
                  <a:t>(long term-creative) </a:t>
                </a:r>
              </a:p>
            </p:txBody>
          </p:sp>
          <p:sp>
            <p:nvSpPr>
              <p:cNvPr id="224269" name="Rectangle 18"/>
              <p:cNvSpPr>
                <a:spLocks noChangeArrowheads="1"/>
              </p:cNvSpPr>
              <p:nvPr/>
            </p:nvSpPr>
            <p:spPr bwMode="auto">
              <a:xfrm>
                <a:off x="3888" y="1392"/>
                <a:ext cx="1584" cy="384"/>
              </a:xfrm>
              <a:prstGeom prst="rect">
                <a:avLst/>
              </a:prstGeom>
              <a:solidFill>
                <a:schemeClr val="bg2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Consider patential IS/IT</a:t>
                </a:r>
              </a:p>
              <a:p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impact on products/markets,etc.</a:t>
                </a:r>
              </a:p>
            </p:txBody>
          </p:sp>
          <p:sp>
            <p:nvSpPr>
              <p:cNvPr id="224270" name="Rectangle 19"/>
              <p:cNvSpPr>
                <a:spLocks noChangeArrowheads="1"/>
              </p:cNvSpPr>
              <p:nvPr/>
            </p:nvSpPr>
            <p:spPr bwMode="auto">
              <a:xfrm>
                <a:off x="3936" y="1920"/>
                <a:ext cx="1584" cy="384"/>
              </a:xfrm>
              <a:prstGeom prst="rect">
                <a:avLst/>
              </a:prstGeom>
              <a:solidFill>
                <a:schemeClr val="bg2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Consider the strategic</a:t>
                </a:r>
              </a:p>
              <a:p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potential of IS/IT and its</a:t>
                </a:r>
              </a:p>
              <a:p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affects on the value chain</a:t>
                </a:r>
              </a:p>
            </p:txBody>
          </p:sp>
          <p:sp>
            <p:nvSpPr>
              <p:cNvPr id="224271" name="Rectangle 20"/>
              <p:cNvSpPr>
                <a:spLocks noChangeArrowheads="1"/>
              </p:cNvSpPr>
              <p:nvPr/>
            </p:nvSpPr>
            <p:spPr bwMode="auto">
              <a:xfrm>
                <a:off x="3936" y="2496"/>
                <a:ext cx="1536" cy="432"/>
              </a:xfrm>
              <a:prstGeom prst="rect">
                <a:avLst/>
              </a:prstGeom>
              <a:solidFill>
                <a:schemeClr val="bg2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Identify options for long-</a:t>
                </a:r>
              </a:p>
              <a:p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term IS/IT investment and</a:t>
                </a:r>
              </a:p>
              <a:p>
                <a:r>
                  <a:rPr lang="en-US" altLang="zh-TW" sz="14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select most beneficial</a:t>
                </a:r>
              </a:p>
            </p:txBody>
          </p:sp>
          <p:sp>
            <p:nvSpPr>
              <p:cNvPr id="224272" name="Line 28"/>
              <p:cNvSpPr>
                <a:spLocks noChangeShapeType="1"/>
              </p:cNvSpPr>
              <p:nvPr/>
            </p:nvSpPr>
            <p:spPr bwMode="auto">
              <a:xfrm>
                <a:off x="3408" y="1200"/>
                <a:ext cx="1248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73" name="Line 29"/>
              <p:cNvSpPr>
                <a:spLocks noChangeShapeType="1"/>
              </p:cNvSpPr>
              <p:nvPr/>
            </p:nvSpPr>
            <p:spPr bwMode="auto">
              <a:xfrm>
                <a:off x="4656" y="1200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74" name="Line 31"/>
              <p:cNvSpPr>
                <a:spLocks noChangeShapeType="1"/>
              </p:cNvSpPr>
              <p:nvPr/>
            </p:nvSpPr>
            <p:spPr bwMode="auto">
              <a:xfrm>
                <a:off x="4656" y="2304"/>
                <a:ext cx="0" cy="19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75" name="Line 32"/>
              <p:cNvSpPr>
                <a:spLocks noChangeShapeType="1"/>
              </p:cNvSpPr>
              <p:nvPr/>
            </p:nvSpPr>
            <p:spPr bwMode="auto">
              <a:xfrm>
                <a:off x="4656" y="2928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76" name="Line 33"/>
              <p:cNvSpPr>
                <a:spLocks noChangeShapeType="1"/>
              </p:cNvSpPr>
              <p:nvPr/>
            </p:nvSpPr>
            <p:spPr bwMode="auto">
              <a:xfrm flipH="1">
                <a:off x="2880" y="3648"/>
                <a:ext cx="177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77" name="Line 39"/>
              <p:cNvSpPr>
                <a:spLocks noChangeShapeType="1"/>
              </p:cNvSpPr>
              <p:nvPr/>
            </p:nvSpPr>
            <p:spPr bwMode="auto">
              <a:xfrm flipH="1">
                <a:off x="2880" y="1536"/>
                <a:ext cx="1008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78" name="Line 41"/>
              <p:cNvSpPr>
                <a:spLocks noChangeShapeType="1"/>
              </p:cNvSpPr>
              <p:nvPr/>
            </p:nvSpPr>
            <p:spPr bwMode="auto">
              <a:xfrm flipH="1">
                <a:off x="2880" y="2112"/>
                <a:ext cx="105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79" name="Line 43"/>
              <p:cNvSpPr>
                <a:spLocks noChangeShapeType="1"/>
              </p:cNvSpPr>
              <p:nvPr/>
            </p:nvSpPr>
            <p:spPr bwMode="auto">
              <a:xfrm flipH="1">
                <a:off x="2880" y="2640"/>
                <a:ext cx="105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80" name="Line 45"/>
              <p:cNvSpPr>
                <a:spLocks noChangeShapeType="1"/>
              </p:cNvSpPr>
              <p:nvPr/>
            </p:nvSpPr>
            <p:spPr bwMode="auto">
              <a:xfrm>
                <a:off x="2880" y="2592"/>
                <a:ext cx="1056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24281" name="Rectangle 13"/>
              <p:cNvSpPr>
                <a:spLocks noChangeArrowheads="1"/>
              </p:cNvSpPr>
              <p:nvPr/>
            </p:nvSpPr>
            <p:spPr bwMode="auto">
              <a:xfrm>
                <a:off x="2304" y="3456"/>
                <a:ext cx="576" cy="384"/>
              </a:xfrm>
              <a:prstGeom prst="rect">
                <a:avLst/>
              </a:prstGeom>
              <a:solidFill>
                <a:schemeClr val="bg2"/>
              </a:solidFill>
              <a:ln w="1905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zh-TW" sz="12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Potential</a:t>
                </a:r>
              </a:p>
              <a:p>
                <a:r>
                  <a:rPr lang="en-US" altLang="zh-TW" sz="12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applications</a:t>
                </a:r>
              </a:p>
              <a:p>
                <a:r>
                  <a:rPr lang="en-US" altLang="zh-TW" sz="1200" b="1">
                    <a:solidFill>
                      <a:srgbClr val="FFFFFF"/>
                    </a:solidFill>
                    <a:latin typeface="Times New Roman" pitchFamily="18" charset="0"/>
                    <a:ea typeface="標楷體" pitchFamily="65" charset="-120"/>
                  </a:rPr>
                  <a:t>portfolio</a:t>
                </a:r>
              </a:p>
            </p:txBody>
          </p:sp>
        </p:grpSp>
      </p:grpSp>
      <p:sp>
        <p:nvSpPr>
          <p:cNvPr id="224263" name="Text Box 52"/>
          <p:cNvSpPr txBox="1">
            <a:spLocks noChangeArrowheads="1"/>
          </p:cNvSpPr>
          <p:nvPr/>
        </p:nvSpPr>
        <p:spPr bwMode="auto">
          <a:xfrm>
            <a:off x="3336925" y="6057900"/>
            <a:ext cx="292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b="1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Ward </a:t>
            </a:r>
            <a:r>
              <a:rPr lang="en-US" altLang="zh-TW" b="1" i="1">
                <a:latin typeface="Times New Roman" pitchFamily="18" charset="0"/>
                <a:ea typeface="標楷體" pitchFamily="65" charset="-120"/>
              </a:rPr>
              <a:t>et al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, 1990</a:t>
            </a:r>
          </a:p>
        </p:txBody>
      </p:sp>
      <p:pic>
        <p:nvPicPr>
          <p:cNvPr id="224264" name="Picture 53" descr="j0286678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7988" y="5373688"/>
            <a:ext cx="858837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44AF63-D100-4FD9-B9EC-90A7D8A1E2CB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5124" name="Line 2"/>
          <p:cNvSpPr>
            <a:spLocks noChangeShapeType="1"/>
          </p:cNvSpPr>
          <p:nvPr/>
        </p:nvSpPr>
        <p:spPr bwMode="auto">
          <a:xfrm>
            <a:off x="381000" y="581025"/>
            <a:ext cx="8458200" cy="0"/>
          </a:xfrm>
          <a:prstGeom prst="line">
            <a:avLst/>
          </a:prstGeom>
          <a:noFill/>
          <a:ln w="57150" cmpd="thinThick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304800" y="-1588"/>
            <a:ext cx="85121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200" b="1">
                <a:solidFill>
                  <a:srgbClr val="FFFF00"/>
                </a:solidFill>
                <a:ea typeface="標楷體" pitchFamily="65" charset="-120"/>
                <a:sym typeface="Wingdings" pitchFamily="2" charset="2"/>
              </a:rPr>
              <a:t> SISP</a:t>
            </a:r>
            <a:r>
              <a:rPr lang="zh-TW" altLang="en-US" sz="3200" b="1">
                <a:solidFill>
                  <a:srgbClr val="FFFF00"/>
                </a:solidFill>
                <a:ea typeface="標楷體" pitchFamily="65" charset="-120"/>
                <a:sym typeface="Wingdings" pitchFamily="2" charset="2"/>
              </a:rPr>
              <a:t>的規劃結果</a:t>
            </a:r>
            <a:r>
              <a:rPr lang="zh-TW" altLang="zh-TW" sz="3200" b="1">
                <a:solidFill>
                  <a:srgbClr val="FFFF00"/>
                </a:solidFill>
                <a:ea typeface="標楷體" pitchFamily="65" charset="-120"/>
              </a:rPr>
              <a:t>：</a:t>
            </a:r>
            <a:r>
              <a:rPr lang="en-US" altLang="zh-TW" sz="3200" b="1">
                <a:solidFill>
                  <a:srgbClr val="FFFF00"/>
                </a:solidFill>
                <a:ea typeface="標楷體" pitchFamily="65" charset="-120"/>
              </a:rPr>
              <a:t>( </a:t>
            </a:r>
            <a:r>
              <a:rPr lang="zh-TW" altLang="zh-TW" sz="3200" b="1">
                <a:solidFill>
                  <a:srgbClr val="FFFF00"/>
                </a:solidFill>
                <a:ea typeface="標楷體" pitchFamily="65" charset="-120"/>
              </a:rPr>
              <a:t>IS +</a:t>
            </a:r>
            <a:r>
              <a:rPr lang="en-US" altLang="zh-TW" sz="3200" b="1">
                <a:solidFill>
                  <a:srgbClr val="FFFF00"/>
                </a:solidFill>
                <a:ea typeface="標楷體" pitchFamily="65" charset="-120"/>
              </a:rPr>
              <a:t> IT + IM ) </a:t>
            </a:r>
            <a:r>
              <a:rPr lang="zh-TW" altLang="zh-TW" sz="3200" b="1">
                <a:solidFill>
                  <a:srgbClr val="FFFF00"/>
                </a:solidFill>
                <a:ea typeface="標楷體" pitchFamily="65" charset="-120"/>
              </a:rPr>
              <a:t>Strategy</a:t>
            </a:r>
            <a:endParaRPr lang="en-US" altLang="zh-TW" sz="3200" b="1">
              <a:solidFill>
                <a:srgbClr val="FFFF00"/>
              </a:solidFill>
              <a:ea typeface="標楷體" pitchFamily="65" charset="-120"/>
            </a:endParaRPr>
          </a:p>
        </p:txBody>
      </p:sp>
      <p:graphicFrame>
        <p:nvGraphicFramePr>
          <p:cNvPr id="1072132" name="Object 4"/>
          <p:cNvGraphicFramePr>
            <a:graphicFrameLocks noChangeAspect="1"/>
          </p:cNvGraphicFramePr>
          <p:nvPr/>
        </p:nvGraphicFramePr>
        <p:xfrm>
          <a:off x="228600" y="733425"/>
          <a:ext cx="8610600" cy="5943600"/>
        </p:xfrm>
        <a:graphic>
          <a:graphicData uri="http://schemas.openxmlformats.org/presentationml/2006/ole">
            <p:oleObj spid="_x0000_s2050" name="簡報" r:id="rId3" imgW="2511360" imgH="1882800" progId="PowerPoint.Show.8">
              <p:embed/>
            </p:oleObj>
          </a:graphicData>
        </a:graphic>
      </p:graphicFrame>
      <p:pic>
        <p:nvPicPr>
          <p:cNvPr id="5126" name="Picture 5" descr="j0318097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5353050"/>
            <a:ext cx="1079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</TotalTime>
  <Words>163</Words>
  <Application>Microsoft Office PowerPoint</Application>
  <PresentationFormat>如螢幕大小 (4:3)</PresentationFormat>
  <Paragraphs>49</Paragraphs>
  <Slides>2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4" baseType="lpstr">
      <vt:lpstr>教學目標</vt:lpstr>
      <vt:lpstr>簡報</vt:lpstr>
      <vt:lpstr>投影片 1</vt:lpstr>
      <vt:lpstr>投影片 2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企業e化</dc:title>
  <dc:creator>Your User Name</dc:creator>
  <cp:lastModifiedBy>AACSB</cp:lastModifiedBy>
  <cp:revision>2</cp:revision>
  <dcterms:created xsi:type="dcterms:W3CDTF">2010-07-14T02:19:10Z</dcterms:created>
  <dcterms:modified xsi:type="dcterms:W3CDTF">2013-11-08T09:17:54Z</dcterms:modified>
</cp:coreProperties>
</file>